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8"/>
  </p:notesMasterIdLst>
  <p:handoutMasterIdLst>
    <p:handoutMasterId r:id="rId19"/>
  </p:handoutMasterIdLst>
  <p:sldIdLst>
    <p:sldId id="306" r:id="rId5"/>
    <p:sldId id="307" r:id="rId6"/>
    <p:sldId id="314" r:id="rId7"/>
    <p:sldId id="318" r:id="rId8"/>
    <p:sldId id="319" r:id="rId9"/>
    <p:sldId id="316" r:id="rId10"/>
    <p:sldId id="317" r:id="rId11"/>
    <p:sldId id="322" r:id="rId12"/>
    <p:sldId id="320" r:id="rId13"/>
    <p:sldId id="321" r:id="rId14"/>
    <p:sldId id="312" r:id="rId15"/>
    <p:sldId id="309" r:id="rId16"/>
    <p:sldId id="315" r:id="rId17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58" autoAdjust="0"/>
    <p:restoredTop sz="84967" autoAdjust="0"/>
  </p:normalViewPr>
  <p:slideViewPr>
    <p:cSldViewPr snapToGrid="0">
      <p:cViewPr>
        <p:scale>
          <a:sx n="100" d="100"/>
          <a:sy n="100" d="100"/>
        </p:scale>
        <p:origin x="1440" y="39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9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56FC8CEB-C80F-46BD-B99E-255BECA998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733F07-BCE0-4400-BC6B-726CE4E7F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BDA13-F8D8-41D0-8E6B-471638B8BD96}" type="datetime1">
              <a:rPr lang="pt-BR" smtClean="0"/>
              <a:t>08/10/2022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D68A428-68AB-4094-9470-9CAAA6137E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4EA42BF-DF41-406A-B3D9-B3E053794E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7A895-E1A7-469B-8C31-C63ED8EFE9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32976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D470D-E53E-48B4-9550-11EF0B015998}" type="datetime1">
              <a:rPr lang="pt-BR" smtClean="0"/>
              <a:pPr/>
              <a:t>08/10/2022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1076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5360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44158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8918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868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5970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9635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7828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5448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1037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7294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97471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6378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6" name="Elemento 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6" name="Elemento 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5" name="Espaço reservado para texto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7" name="Espaço Reservado para Conteúdo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Imagem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0" name="Espaço Reservado para Imagem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1" name="Espaço Reservado para Imagem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Espaço Reservado para Imagem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2" name="Espaço Reservado para Imagem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1" name="Espaço Reservado para Imagem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0" name="Espaço Reservado para Imagem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8" name="Elemento gráfico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0" name="Elemento gráfico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2" name="Elemento gráfico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do Slide 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emento gráfico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21" name="Elemento gráfico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23" name="Elemento gráfico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mente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ço Reservado para Imagem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Cargo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lemento gráfico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3" name="Elemento gráfico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7" name="Elemento gráfico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lemento grá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9" name="Elemento grá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abeçalho da seçã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lemento gráfico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5" name="Elemento gráfico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6" name="Elemento gráfico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7" name="Elemento gráfico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1" name="Elemento gráfico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3" name="Elemento gráfico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Imagem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ítulo e Conteúd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Cargo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Elemento gráfico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1" name="Elemento gráfico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emento gráfico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2" name="Elemento gráfico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942" y="585216"/>
            <a:ext cx="7140877" cy="2843784"/>
          </a:xfrm>
        </p:spPr>
        <p:txBody>
          <a:bodyPr rtlCol="0"/>
          <a:lstStyle/>
          <a:p>
            <a:pPr rtl="0"/>
            <a:r>
              <a:rPr lang="pt-BR" sz="5400" spc="400" dirty="0">
                <a:solidFill>
                  <a:schemeClr val="bg1"/>
                </a:solidFill>
              </a:rPr>
              <a:t>Tensorflow.js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sz="2000" dirty="0">
                <a:solidFill>
                  <a:schemeClr val="bg1"/>
                </a:solidFill>
              </a:rPr>
              <a:t>Felipe Domingues Bonfim</a:t>
            </a:r>
          </a:p>
          <a:p>
            <a:pPr rtl="0"/>
            <a:r>
              <a:rPr lang="pt-BR" dirty="0"/>
              <a:t>SP3071227</a:t>
            </a:r>
            <a:endParaRPr lang="pt-BR" sz="2000" dirty="0">
              <a:solidFill>
                <a:schemeClr val="bg1"/>
              </a:solidFill>
            </a:endParaRPr>
          </a:p>
          <a:p>
            <a:pPr rtl="0"/>
            <a:r>
              <a:rPr lang="pt-BR" dirty="0"/>
              <a:t>Desenvolvimento Web II</a:t>
            </a:r>
            <a:endParaRPr lang="pt-BR" sz="2000" dirty="0">
              <a:solidFill>
                <a:schemeClr val="bg1"/>
              </a:solidFill>
            </a:endParaRPr>
          </a:p>
          <a:p>
            <a:pPr rtl="0"/>
            <a:endParaRPr lang="pt-BR" dirty="0"/>
          </a:p>
        </p:txBody>
      </p:sp>
      <p:sp>
        <p:nvSpPr>
          <p:cNvPr id="5" name="Espaço Reservado para Data 6">
            <a:extLst>
              <a:ext uri="{FF2B5EF4-FFF2-40B4-BE49-F238E27FC236}">
                <a16:creationId xmlns:a16="http://schemas.microsoft.com/office/drawing/2014/main" id="{528D87C4-5709-4F6F-9FDB-892D6B1CD56D}"/>
              </a:ext>
            </a:extLst>
          </p:cNvPr>
          <p:cNvSpPr txBox="1">
            <a:spLocks/>
          </p:cNvSpPr>
          <p:nvPr/>
        </p:nvSpPr>
        <p:spPr>
          <a:xfrm>
            <a:off x="356365" y="220091"/>
            <a:ext cx="2743200" cy="365125"/>
          </a:xfrm>
          <a:prstGeom prst="rect">
            <a:avLst/>
          </a:prstGeom>
        </p:spPr>
        <p:txBody>
          <a:bodyPr rtlCol="0"/>
          <a:lstStyle>
            <a:defPPr rtl="0"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dirty="0">
                <a:solidFill>
                  <a:schemeClr val="bg1"/>
                </a:solidFill>
              </a:rPr>
              <a:t>14/10/2022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475" y="986528"/>
            <a:ext cx="10500250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Como começar? – Próximos passos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10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142DE44-DC1D-4B0C-8E55-34CD8544D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33" y="2516878"/>
            <a:ext cx="4708266" cy="29999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4AC51B7-E43F-400B-AB69-E12B519DF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750" y="2416642"/>
            <a:ext cx="5815217" cy="31600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7888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spaço Reservado para o Número do Slide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11</a:t>
            </a:fld>
            <a:endParaRPr lang="pt-BR"/>
          </a:p>
        </p:txBody>
      </p:sp>
      <p:sp>
        <p:nvSpPr>
          <p:cNvPr id="23" name="Espaço Reservado para Rodapé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Tensorflow.js</a:t>
            </a:r>
          </a:p>
        </p:txBody>
      </p:sp>
      <p:pic>
        <p:nvPicPr>
          <p:cNvPr id="9" name="Espaço Reservado para Imagem 8" descr="montanhas no pôr do sol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Espaço Reservado para Imagem 10" descr="montanhas no pôr do sol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Obrigado!</a:t>
            </a:r>
          </a:p>
        </p:txBody>
      </p:sp>
      <p:pic>
        <p:nvPicPr>
          <p:cNvPr id="15" name="Espaço Reservado para Imagem 14" descr="montanhas sob o céu na alvorada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Espaço Reservado para Imagem 12" descr="montanhas no céu noturno imediatamente antes da alvorada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b="1" cap="all" spc="400" dirty="0">
                <a:solidFill>
                  <a:schemeClr val="bg1"/>
                </a:solidFill>
                <a:latin typeface="+mn-lt"/>
              </a:rPr>
              <a:t>Hora do exemplo</a:t>
            </a:r>
            <a:endParaRPr lang="pt-BR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E99CF75-4E73-4B1C-8A02-33D931FF35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b="1" cap="all" spc="400" dirty="0">
                <a:solidFill>
                  <a:schemeClr val="bg1"/>
                </a:solidFill>
                <a:latin typeface="+mn-lt"/>
              </a:rPr>
              <a:t>Dúvidas?</a:t>
            </a:r>
            <a:endParaRPr lang="pt-BR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E99CF75-4E73-4B1C-8A02-33D931FF35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8074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sumário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algn="r" rtl="0"/>
            <a:r>
              <a:rPr lang="pt-BR" sz="1800" dirty="0">
                <a:solidFill>
                  <a:schemeClr val="bg1"/>
                </a:solidFill>
              </a:rPr>
              <a:t>O que é o TensorFlow.js?</a:t>
            </a:r>
          </a:p>
          <a:p>
            <a:pPr algn="r" rtl="0"/>
            <a:r>
              <a:rPr lang="pt-BR" dirty="0"/>
              <a:t>Modelos em </a:t>
            </a:r>
            <a:r>
              <a:rPr lang="pt-BR" dirty="0" err="1"/>
              <a:t>Machine</a:t>
            </a:r>
            <a:r>
              <a:rPr lang="pt-BR" dirty="0"/>
              <a:t> Learning</a:t>
            </a:r>
          </a:p>
          <a:p>
            <a:pPr algn="r" rtl="0"/>
            <a:r>
              <a:rPr lang="pt-BR" sz="1800" dirty="0">
                <a:solidFill>
                  <a:schemeClr val="bg1"/>
                </a:solidFill>
              </a:rPr>
              <a:t>Vantagens do Tensorflow.js</a:t>
            </a:r>
          </a:p>
          <a:p>
            <a:pPr algn="r" rtl="0"/>
            <a:r>
              <a:rPr lang="pt-BR" dirty="0"/>
              <a:t>Como começar?</a:t>
            </a:r>
            <a:endParaRPr lang="pt-BR" sz="1800" dirty="0">
              <a:solidFill>
                <a:schemeClr val="bg1"/>
              </a:solidFill>
            </a:endParaRPr>
          </a:p>
        </p:txBody>
      </p:sp>
      <p:pic>
        <p:nvPicPr>
          <p:cNvPr id="6" name="Espaço Reservado para Imagem 5" descr="montanhas no pôr do sol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>
          <a:xfrm>
            <a:off x="1374821" y="1575014"/>
            <a:ext cx="3707972" cy="3707971"/>
          </a:xfrm>
        </p:spPr>
      </p:pic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dirty="0"/>
              <a:t>14/10/2022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 descr="Forma&#10;&#10;Descrição gerada automaticamente">
            <a:extLst>
              <a:ext uri="{FF2B5EF4-FFF2-40B4-BE49-F238E27FC236}">
                <a16:creationId xmlns:a16="http://schemas.microsoft.com/office/drawing/2014/main" id="{5AD76675-B5A0-4583-B5F9-8A244D904D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76" b="5724"/>
          <a:stretch/>
        </p:blipFill>
        <p:spPr>
          <a:xfrm>
            <a:off x="7166739" y="1665520"/>
            <a:ext cx="4266960" cy="4266968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1" y="1240980"/>
            <a:ext cx="6190488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/>
              <a:t>O que é o TensorFlow.js?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301" y="2521944"/>
            <a:ext cx="6190488" cy="3346704"/>
          </a:xfrm>
        </p:spPr>
        <p:txBody>
          <a:bodyPr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Biblioteca Javascript para </a:t>
            </a:r>
            <a:r>
              <a:rPr lang="pt-BR" dirty="0" err="1"/>
              <a:t>Machine</a:t>
            </a:r>
            <a:r>
              <a:rPr lang="pt-BR" dirty="0"/>
              <a:t> Learning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Existe uma diferença entre TernsorFlow.js e </a:t>
            </a:r>
            <a:r>
              <a:rPr lang="pt-BR" dirty="0" err="1"/>
              <a:t>Tensorflow</a:t>
            </a:r>
            <a:r>
              <a:rPr lang="pt-BR" dirty="0"/>
              <a:t>!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Trabalha com modelos.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9756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1" y="1240980"/>
            <a:ext cx="6190488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Modelos - Conceito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301" y="2521944"/>
            <a:ext cx="6190488" cy="3346704"/>
          </a:xfrm>
        </p:spPr>
        <p:txBody>
          <a:bodyPr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Arquivo treinado pra reconhecer padrões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Precisa de um conjunto de dados e algoritmo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Pode classificar informações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4</a:t>
            </a:fld>
            <a:endParaRPr lang="pt-BR"/>
          </a:p>
        </p:txBody>
      </p:sp>
      <p:pic>
        <p:nvPicPr>
          <p:cNvPr id="12" name="Espaço Reservado para Imagem 11" descr="Uma imagem contendo animal&#10;&#10;Descrição gerada automaticamente">
            <a:extLst>
              <a:ext uri="{FF2B5EF4-FFF2-40B4-BE49-F238E27FC236}">
                <a16:creationId xmlns:a16="http://schemas.microsoft.com/office/drawing/2014/main" id="{3B29B687-EC15-4E21-8E94-5D64C97F45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01" r="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75782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1" y="1240980"/>
            <a:ext cx="6190488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Modelos - Aplicação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5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5E6C79C-CB4B-4995-9C28-397B0E162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102" y="2474844"/>
            <a:ext cx="2437504" cy="241148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297D5D0-10D6-4F9B-BBF2-748E0FF8F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6182" y="2474844"/>
            <a:ext cx="2500384" cy="24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A11BAC8-9E14-4CE6-A9F1-1AAACB0D2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142" y="2474844"/>
            <a:ext cx="2422104" cy="24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F6843BB-59FC-44E3-BBA7-251F1C4835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1822" y="2465698"/>
            <a:ext cx="2390234" cy="24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179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 descr="Forma&#10;&#10;Descrição gerada automaticamente">
            <a:extLst>
              <a:ext uri="{FF2B5EF4-FFF2-40B4-BE49-F238E27FC236}">
                <a16:creationId xmlns:a16="http://schemas.microsoft.com/office/drawing/2014/main" id="{5AD76675-B5A0-4583-B5F9-8A244D904D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76" b="5724"/>
          <a:stretch/>
        </p:blipFill>
        <p:spPr>
          <a:xfrm>
            <a:off x="7026490" y="2090059"/>
            <a:ext cx="3646799" cy="3646806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0" y="1240980"/>
            <a:ext cx="6937899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Vantagens do TenserFlow.js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301" y="2521944"/>
            <a:ext cx="6190488" cy="3346704"/>
          </a:xfrm>
        </p:spPr>
        <p:txBody>
          <a:bodyPr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Importação simples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Pode ser utilizado no Browser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Possui integração com o </a:t>
            </a:r>
            <a:r>
              <a:rPr lang="pt-BR" dirty="0" err="1"/>
              <a:t>WebGL</a:t>
            </a:r>
            <a:r>
              <a:rPr lang="pt-BR" dirty="0"/>
              <a:t>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510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0" y="1240980"/>
            <a:ext cx="9585849" cy="849080"/>
          </a:xfrm>
        </p:spPr>
        <p:txBody>
          <a:bodyPr rtlCol="0" anchor="b">
            <a:normAutofit fontScale="90000"/>
          </a:bodyPr>
          <a:lstStyle/>
          <a:p>
            <a:pPr rtl="0"/>
            <a:r>
              <a:rPr lang="pt-BR" sz="3800" dirty="0"/>
              <a:t>Como começar? – Instalando o </a:t>
            </a:r>
            <a:r>
              <a:rPr lang="pt-BR" sz="3800" dirty="0" err="1"/>
              <a:t>TensorFlow.Js</a:t>
            </a:r>
            <a:endParaRPr lang="pt-BR" sz="3800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7</a:t>
            </a:fld>
            <a:endParaRPr lang="pt-BR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65CEBB1E-1A02-4B96-99B8-9116912C9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0" y="3138447"/>
            <a:ext cx="6935168" cy="581106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C4AA42D6-AF2B-4730-BF5F-599F9ED11F88}"/>
              </a:ext>
            </a:extLst>
          </p:cNvPr>
          <p:cNvSpPr txBox="1"/>
          <p:nvPr/>
        </p:nvSpPr>
        <p:spPr>
          <a:xfrm>
            <a:off x="758300" y="2628900"/>
            <a:ext cx="4781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Via CDN/Script: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B4F0DD6-730F-4D96-AE4D-5C90300B2AA2}"/>
              </a:ext>
            </a:extLst>
          </p:cNvPr>
          <p:cNvSpPr txBox="1"/>
          <p:nvPr/>
        </p:nvSpPr>
        <p:spPr>
          <a:xfrm>
            <a:off x="758300" y="3967840"/>
            <a:ext cx="4781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Via gerenciamento de pacotes: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AC21CE97-4D3D-4ECB-89DE-FFA8509B5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221" y="4614034"/>
            <a:ext cx="6811326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58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301" y="1240980"/>
            <a:ext cx="6190488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Como começar? – ML5.Js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301" y="2521944"/>
            <a:ext cx="4385199" cy="3346704"/>
          </a:xfrm>
        </p:spPr>
        <p:txBody>
          <a:bodyPr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Biblioteca baseada no </a:t>
            </a:r>
            <a:r>
              <a:rPr lang="pt-BR" dirty="0" err="1"/>
              <a:t>TensorFlow.Js</a:t>
            </a:r>
            <a:endParaRPr lang="pt-BR" dirty="0"/>
          </a:p>
          <a:p>
            <a:pPr rtl="0"/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Sem conceitos avançados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Documentação intuitiva e simples de seguir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8</a:t>
            </a:fld>
            <a:endParaRPr lang="pt-BR"/>
          </a:p>
        </p:txBody>
      </p:sp>
      <p:pic>
        <p:nvPicPr>
          <p:cNvPr id="8" name="Espaço Reservado para Imagem 7" descr="Uma imagem contendo Ícone&#10;&#10;Descrição gerada automaticamente">
            <a:extLst>
              <a:ext uri="{FF2B5EF4-FFF2-40B4-BE49-F238E27FC236}">
                <a16:creationId xmlns:a16="http://schemas.microsoft.com/office/drawing/2014/main" id="{98E9396D-8846-47BE-8E2B-93C811A7935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>
            <a:fillRect/>
          </a:stretch>
        </p:blipFill>
        <p:spPr>
          <a:xfrm>
            <a:off x="8028224" y="2090060"/>
            <a:ext cx="1830151" cy="1830155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29F5CFDF-D323-4428-A191-5F4FE1A5B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532" y="4460197"/>
            <a:ext cx="6302716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0136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475" y="986528"/>
            <a:ext cx="10500250" cy="849080"/>
          </a:xfrm>
        </p:spPr>
        <p:txBody>
          <a:bodyPr rtlCol="0" anchor="b">
            <a:normAutofit/>
          </a:bodyPr>
          <a:lstStyle/>
          <a:p>
            <a:pPr rtl="0"/>
            <a:r>
              <a:rPr lang="pt-BR" sz="3800" dirty="0"/>
              <a:t>Como começar? – Documentação oficial</a:t>
            </a:r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BF127815-695C-3A0D-F8AF-A0B879451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7808" y="6300533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14/10/2022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07651" y="621403"/>
            <a:ext cx="268447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Tensorflow.js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smtClean="0"/>
              <a:pPr rtl="0">
                <a:spcAft>
                  <a:spcPts val="600"/>
                </a:spcAft>
              </a:pPr>
              <a:t>9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F9C458C-201D-4E58-86E9-C665D3D71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429" y="2080698"/>
            <a:ext cx="2456421" cy="37907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73E1EA1A-2DE1-498A-800D-F8E115EC6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9024" y="2080698"/>
            <a:ext cx="8265889" cy="37907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94090235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05_TF89338750_Win32" id="{1CB48142-8517-4003-B668-CE7E661AA971}" vid="{B3AC07E0-17CA-4DA2-9021-6D13D4C7D87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{06BDEF77-7117-4CD4-B3A0-EB0541660AB7}tf89338750_win32</Template>
  <TotalTime>74</TotalTime>
  <Words>218</Words>
  <Application>Microsoft Office PowerPoint</Application>
  <PresentationFormat>Widescreen</PresentationFormat>
  <Paragraphs>84</Paragraphs>
  <Slides>13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Univers</vt:lpstr>
      <vt:lpstr>GradientUnivers</vt:lpstr>
      <vt:lpstr>Tensorflow.js</vt:lpstr>
      <vt:lpstr>sumário</vt:lpstr>
      <vt:lpstr>O que é o TensorFlow.js?</vt:lpstr>
      <vt:lpstr>Modelos - Conceito</vt:lpstr>
      <vt:lpstr>Modelos - Aplicação</vt:lpstr>
      <vt:lpstr>Vantagens do TenserFlow.js</vt:lpstr>
      <vt:lpstr>Como começar? – Instalando o TensorFlow.Js</vt:lpstr>
      <vt:lpstr>Como começar? – ML5.Js</vt:lpstr>
      <vt:lpstr>Como começar? – Documentação oficial</vt:lpstr>
      <vt:lpstr>Como começar? – Próximos passos</vt:lpstr>
      <vt:lpstr>Obrigado!</vt:lpstr>
      <vt:lpstr>Hora do exemplo</vt:lpstr>
      <vt:lpstr>Dúvidas?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Tensorflow.js</dc:title>
  <dc:creator>Felipe Domingues</dc:creator>
  <cp:lastModifiedBy>Felipe Domingues</cp:lastModifiedBy>
  <cp:revision>2</cp:revision>
  <dcterms:created xsi:type="dcterms:W3CDTF">2022-10-08T21:29:44Z</dcterms:created>
  <dcterms:modified xsi:type="dcterms:W3CDTF">2022-10-08T22:44:31Z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